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56" r:id="rId5"/>
    <p:sldId id="922" r:id="rId6"/>
    <p:sldId id="923" r:id="rId7"/>
    <p:sldId id="924" r:id="rId8"/>
    <p:sldId id="925" r:id="rId9"/>
    <p:sldId id="926" r:id="rId10"/>
    <p:sldId id="927" r:id="rId11"/>
    <p:sldId id="928" r:id="rId12"/>
    <p:sldId id="929" r:id="rId13"/>
    <p:sldId id="930" r:id="rId14"/>
    <p:sldId id="931" r:id="rId15"/>
    <p:sldId id="932" r:id="rId16"/>
    <p:sldId id="933" r:id="rId17"/>
    <p:sldId id="934" r:id="rId18"/>
    <p:sldId id="935" r:id="rId19"/>
    <p:sldId id="936" r:id="rId20"/>
    <p:sldId id="937" r:id="rId21"/>
    <p:sldId id="938" r:id="rId22"/>
    <p:sldId id="939" r:id="rId23"/>
    <p:sldId id="940" r:id="rId24"/>
    <p:sldId id="941" r:id="rId25"/>
    <p:sldId id="942" r:id="rId26"/>
    <p:sldId id="943" r:id="rId27"/>
    <p:sldId id="944" r:id="rId28"/>
    <p:sldId id="920" r:id="rId29"/>
    <p:sldId id="9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E97DC-D65C-4988-B949-0446D1A3E505}" v="2" dt="2024-04-08T20:20:22.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9604" autoAdjust="0"/>
  </p:normalViewPr>
  <p:slideViewPr>
    <p:cSldViewPr snapToGrid="0">
      <p:cViewPr varScale="1">
        <p:scale>
          <a:sx n="81" d="100"/>
          <a:sy n="81" d="100"/>
        </p:scale>
        <p:origin x="702" y="7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nfield" userId="7f4623e6-8a00-4392-ada9-b7ed26f39e45" providerId="ADAL" clId="{2A2E97DC-D65C-4988-B949-0446D1A3E505}"/>
    <pc:docChg chg="custSel modSld">
      <pc:chgData name="Sarah Canfield" userId="7f4623e6-8a00-4392-ada9-b7ed26f39e45" providerId="ADAL" clId="{2A2E97DC-D65C-4988-B949-0446D1A3E505}" dt="2024-04-08T20:21:29.211" v="40" actId="207"/>
      <pc:docMkLst>
        <pc:docMk/>
      </pc:docMkLst>
      <pc:sldChg chg="modSp mod">
        <pc:chgData name="Sarah Canfield" userId="7f4623e6-8a00-4392-ada9-b7ed26f39e45" providerId="ADAL" clId="{2A2E97DC-D65C-4988-B949-0446D1A3E505}" dt="2024-04-08T20:15:13.560" v="0" actId="1076"/>
        <pc:sldMkLst>
          <pc:docMk/>
          <pc:sldMk cId="609109199" sldId="927"/>
        </pc:sldMkLst>
        <pc:spChg chg="mod">
          <ac:chgData name="Sarah Canfield" userId="7f4623e6-8a00-4392-ada9-b7ed26f39e45" providerId="ADAL" clId="{2A2E97DC-D65C-4988-B949-0446D1A3E505}" dt="2024-04-08T20:15:13.560" v="0" actId="1076"/>
          <ac:spMkLst>
            <pc:docMk/>
            <pc:sldMk cId="609109199" sldId="927"/>
            <ac:spMk id="4" creationId="{3A004120-C5AC-4E6C-BC62-AB2EC58C0A18}"/>
          </ac:spMkLst>
        </pc:spChg>
      </pc:sldChg>
      <pc:sldChg chg="modSp mod modNotesTx">
        <pc:chgData name="Sarah Canfield" userId="7f4623e6-8a00-4392-ada9-b7ed26f39e45" providerId="ADAL" clId="{2A2E97DC-D65C-4988-B949-0446D1A3E505}" dt="2024-04-08T20:16:03.608" v="8" actId="20577"/>
        <pc:sldMkLst>
          <pc:docMk/>
          <pc:sldMk cId="3842653558" sldId="928"/>
        </pc:sldMkLst>
        <pc:spChg chg="mod">
          <ac:chgData name="Sarah Canfield" userId="7f4623e6-8a00-4392-ada9-b7ed26f39e45" providerId="ADAL" clId="{2A2E97DC-D65C-4988-B949-0446D1A3E505}" dt="2024-04-08T20:16:03.608" v="8" actId="20577"/>
          <ac:spMkLst>
            <pc:docMk/>
            <pc:sldMk cId="3842653558" sldId="928"/>
            <ac:spMk id="3" creationId="{207BCB45-7532-49FE-9D43-2932A7617271}"/>
          </ac:spMkLst>
        </pc:spChg>
      </pc:sldChg>
      <pc:sldChg chg="modSp mod">
        <pc:chgData name="Sarah Canfield" userId="7f4623e6-8a00-4392-ada9-b7ed26f39e45" providerId="ADAL" clId="{2A2E97DC-D65C-4988-B949-0446D1A3E505}" dt="2024-04-08T20:16:30.640" v="10" actId="20577"/>
        <pc:sldMkLst>
          <pc:docMk/>
          <pc:sldMk cId="2057915113" sldId="935"/>
        </pc:sldMkLst>
        <pc:spChg chg="mod">
          <ac:chgData name="Sarah Canfield" userId="7f4623e6-8a00-4392-ada9-b7ed26f39e45" providerId="ADAL" clId="{2A2E97DC-D65C-4988-B949-0446D1A3E505}" dt="2024-04-08T20:16:30.640" v="10" actId="20577"/>
          <ac:spMkLst>
            <pc:docMk/>
            <pc:sldMk cId="2057915113" sldId="935"/>
            <ac:spMk id="4" creationId="{DC85B3E3-F13C-4EFF-B222-D7039C16E1ED}"/>
          </ac:spMkLst>
        </pc:spChg>
      </pc:sldChg>
      <pc:sldChg chg="modSp mod">
        <pc:chgData name="Sarah Canfield" userId="7f4623e6-8a00-4392-ada9-b7ed26f39e45" providerId="ADAL" clId="{2A2E97DC-D65C-4988-B949-0446D1A3E505}" dt="2024-04-08T20:16:44.279" v="11" actId="113"/>
        <pc:sldMkLst>
          <pc:docMk/>
          <pc:sldMk cId="3534438441" sldId="936"/>
        </pc:sldMkLst>
        <pc:spChg chg="mod">
          <ac:chgData name="Sarah Canfield" userId="7f4623e6-8a00-4392-ada9-b7ed26f39e45" providerId="ADAL" clId="{2A2E97DC-D65C-4988-B949-0446D1A3E505}" dt="2024-04-08T20:16:44.279" v="11" actId="113"/>
          <ac:spMkLst>
            <pc:docMk/>
            <pc:sldMk cId="3534438441" sldId="936"/>
            <ac:spMk id="3" creationId="{05D4734A-E40A-4E28-83D2-D667511F1733}"/>
          </ac:spMkLst>
        </pc:spChg>
      </pc:sldChg>
      <pc:sldChg chg="addSp modSp mod modAnim">
        <pc:chgData name="Sarah Canfield" userId="7f4623e6-8a00-4392-ada9-b7ed26f39e45" providerId="ADAL" clId="{2A2E97DC-D65C-4988-B949-0446D1A3E505}" dt="2024-04-08T20:20:22.264" v="28"/>
        <pc:sldMkLst>
          <pc:docMk/>
          <pc:sldMk cId="1088762976" sldId="939"/>
        </pc:sldMkLst>
        <pc:spChg chg="add mod">
          <ac:chgData name="Sarah Canfield" userId="7f4623e6-8a00-4392-ada9-b7ed26f39e45" providerId="ADAL" clId="{2A2E97DC-D65C-4988-B949-0446D1A3E505}" dt="2024-04-08T20:20:04.255" v="27" actId="1076"/>
          <ac:spMkLst>
            <pc:docMk/>
            <pc:sldMk cId="1088762976" sldId="939"/>
            <ac:spMk id="2" creationId="{B5043449-9335-8A26-47F0-438FA600D301}"/>
          </ac:spMkLst>
        </pc:spChg>
        <pc:spChg chg="mod">
          <ac:chgData name="Sarah Canfield" userId="7f4623e6-8a00-4392-ada9-b7ed26f39e45" providerId="ADAL" clId="{2A2E97DC-D65C-4988-B949-0446D1A3E505}" dt="2024-04-08T20:19:21.606" v="17" actId="27636"/>
          <ac:spMkLst>
            <pc:docMk/>
            <pc:sldMk cId="1088762976" sldId="939"/>
            <ac:spMk id="6" creationId="{841F2F5E-2A0B-40EF-82EC-BDF980CC7669}"/>
          </ac:spMkLst>
        </pc:spChg>
      </pc:sldChg>
      <pc:sldChg chg="modSp mod">
        <pc:chgData name="Sarah Canfield" userId="7f4623e6-8a00-4392-ada9-b7ed26f39e45" providerId="ADAL" clId="{2A2E97DC-D65C-4988-B949-0446D1A3E505}" dt="2024-04-08T20:21:29.211" v="40" actId="207"/>
        <pc:sldMkLst>
          <pc:docMk/>
          <pc:sldMk cId="561478274" sldId="943"/>
        </pc:sldMkLst>
        <pc:spChg chg="mod">
          <ac:chgData name="Sarah Canfield" userId="7f4623e6-8a00-4392-ada9-b7ed26f39e45" providerId="ADAL" clId="{2A2E97DC-D65C-4988-B949-0446D1A3E505}" dt="2024-04-08T20:21:29.211" v="40" actId="207"/>
          <ac:spMkLst>
            <pc:docMk/>
            <pc:sldMk cId="561478274" sldId="943"/>
            <ac:spMk id="3" creationId="{6D0132B8-06D7-498A-A8BB-F8173045EC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029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https://www.battlefields.org/learn/videos/drafting-emancipation-proclamation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256116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3914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https://www.battlefields.org/learn/videos/reactions-emancipation-proclamation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132427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327366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https://www.battlefields.org/learn/videos/black-soldiers-civil-war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974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https://www.battlefields.org/learn/quizzes/how-well-do-you-know-emancipation-proclamation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220332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had not been going well for  the Union armies around Washington, D.C.</a:t>
            </a:r>
            <a:br>
              <a:rPr lang="en-US" dirty="0"/>
            </a:br>
            <a:br>
              <a:rPr lang="en-US" dirty="0"/>
            </a:br>
            <a:r>
              <a:rPr lang="en-US" dirty="0"/>
              <a:t>In the east, the Union had lost every major battle in which it had fought in 1861 and 1862. In the west,</a:t>
            </a:r>
          </a:p>
          <a:p>
            <a:r>
              <a:rPr lang="en-US" dirty="0"/>
              <a:t>The Union won major battle after major battle, but with the majority of the population being situated on the</a:t>
            </a:r>
          </a:p>
          <a:p>
            <a:r>
              <a:rPr lang="en-US" dirty="0"/>
              <a:t>East Coast, most Americans focused on the east rather than the west.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7800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https://www.battlefields.org/learn/videos/civil-war-1862</a:t>
            </a:r>
          </a:p>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9911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their timeline and see where the war is militarily in mid-July.</a:t>
            </a:r>
          </a:p>
          <a:p>
            <a:endParaRPr lang="en-US" dirty="0"/>
          </a:p>
          <a:p>
            <a:r>
              <a:rPr lang="en-US" dirty="0"/>
              <a:t>Seward’s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3396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https://www.battlefields.org/learn/maps/antietam-animated-map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733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83500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battlefields.org/learn/maps/antietam-animated-ma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attlefields.org/learn/videos/emancipation-proclam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www.battlefields.org/learn/videos/drafting-emancipation-proclam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ttlefields.org/learn/videos/reactions-emancipation-proclamatio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ttlefields.org/learn/videos/black-soldiers-civil-wa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battlefields.org/learn/quizzes/how-well-do-you-know-emancipation-proclama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Dc0QETDv93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1862: Antietam and 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6628-EAF6-48FF-B165-1F572409CA41}"/>
              </a:ext>
            </a:extLst>
          </p:cNvPr>
          <p:cNvSpPr>
            <a:spLocks noGrp="1"/>
          </p:cNvSpPr>
          <p:nvPr>
            <p:ph type="title"/>
          </p:nvPr>
        </p:nvSpPr>
        <p:spPr>
          <a:xfrm>
            <a:off x="370460" y="2451010"/>
            <a:ext cx="2749008" cy="1955977"/>
          </a:xfrm>
        </p:spPr>
        <p:txBody>
          <a:bodyPr>
            <a:normAutofit/>
          </a:bodyPr>
          <a:lstStyle/>
          <a:p>
            <a:pPr algn="ctr"/>
            <a:r>
              <a:rPr lang="en-US" sz="4000" dirty="0"/>
              <a:t>Antietam</a:t>
            </a:r>
            <a:br>
              <a:rPr lang="en-US" sz="4000" dirty="0"/>
            </a:br>
            <a:r>
              <a:rPr lang="en-US" sz="24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ECA39807-A556-49F5-96E8-96D12F114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98" y="495083"/>
            <a:ext cx="8415491" cy="5867833"/>
          </a:xfrm>
          <a:prstGeom prst="rect">
            <a:avLst/>
          </a:prstGeom>
          <a:noFill/>
          <a:ln>
            <a:noFill/>
          </a:ln>
        </p:spPr>
      </p:pic>
    </p:spTree>
    <p:extLst>
      <p:ext uri="{BB962C8B-B14F-4D97-AF65-F5344CB8AC3E}">
        <p14:creationId xmlns:p14="http://schemas.microsoft.com/office/powerpoint/2010/main" val="150468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506A-E876-4B2F-B0F3-3D47107D5533}"/>
              </a:ext>
            </a:extLst>
          </p:cNvPr>
          <p:cNvSpPr>
            <a:spLocks noGrp="1"/>
          </p:cNvSpPr>
          <p:nvPr>
            <p:ph type="title"/>
          </p:nvPr>
        </p:nvSpPr>
        <p:spPr>
          <a:xfrm>
            <a:off x="0" y="2098959"/>
            <a:ext cx="6684335" cy="1325563"/>
          </a:xfrm>
        </p:spPr>
        <p:txBody>
          <a:bodyPr>
            <a:normAutofit/>
          </a:bodyPr>
          <a:lstStyle/>
          <a:p>
            <a:pPr algn="ctr"/>
            <a:r>
              <a:rPr lang="en-US" sz="4000" dirty="0"/>
              <a:t>The Battle of Antietam</a:t>
            </a:r>
          </a:p>
        </p:txBody>
      </p:sp>
      <p:pic>
        <p:nvPicPr>
          <p:cNvPr id="3" name="Content Placeholder 3" descr="antietam_church_dead500-762342.jpg">
            <a:extLst>
              <a:ext uri="{FF2B5EF4-FFF2-40B4-BE49-F238E27FC236}">
                <a16:creationId xmlns:a16="http://schemas.microsoft.com/office/drawing/2014/main" id="{E827AAAD-3420-4773-B0CF-77638527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938" y="258097"/>
            <a:ext cx="4002571" cy="3057963"/>
          </a:xfrm>
          <a:prstGeom prst="rect">
            <a:avLst/>
          </a:prstGeom>
          <a:noFill/>
          <a:ln>
            <a:noFill/>
          </a:ln>
        </p:spPr>
      </p:pic>
      <p:pic>
        <p:nvPicPr>
          <p:cNvPr id="4" name="Picture 3">
            <a:extLst>
              <a:ext uri="{FF2B5EF4-FFF2-40B4-BE49-F238E27FC236}">
                <a16:creationId xmlns:a16="http://schemas.microsoft.com/office/drawing/2014/main" id="{6AD970F3-917C-4723-B321-AE124306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6098" y="3316060"/>
            <a:ext cx="850392" cy="668975"/>
          </a:xfrm>
          <a:prstGeom prst="rect">
            <a:avLst/>
          </a:prstGeom>
        </p:spPr>
      </p:pic>
      <p:sp>
        <p:nvSpPr>
          <p:cNvPr id="5" name="Content Placeholder 1">
            <a:extLst>
              <a:ext uri="{FF2B5EF4-FFF2-40B4-BE49-F238E27FC236}">
                <a16:creationId xmlns:a16="http://schemas.microsoft.com/office/drawing/2014/main" id="{E1D3B11B-24D9-491D-83B6-D8E8CFB6527E}"/>
              </a:ext>
            </a:extLst>
          </p:cNvPr>
          <p:cNvSpPr txBox="1">
            <a:spLocks/>
          </p:cNvSpPr>
          <p:nvPr/>
        </p:nvSpPr>
        <p:spPr>
          <a:xfrm>
            <a:off x="1396490" y="3424522"/>
            <a:ext cx="4847662" cy="2049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br>
              <a:rPr lang="en-US" sz="2200" dirty="0">
                <a:latin typeface="Georgia" pitchFamily="18" charset="0"/>
              </a:rPr>
            </a:br>
            <a:r>
              <a:rPr lang="en-US" sz="2000" dirty="0">
                <a:solidFill>
                  <a:schemeClr val="accent1"/>
                </a:solidFill>
                <a:latin typeface="+mj-lt"/>
              </a:rPr>
              <a:t>As a group read the Battle of Antietam Summary.</a:t>
            </a:r>
          </a:p>
          <a:p>
            <a:pPr marL="0" indent="0">
              <a:buFont typeface="Arial" panose="020B0604020202020204" pitchFamily="34" charset="0"/>
              <a:buNone/>
            </a:pPr>
            <a:r>
              <a:rPr lang="en-US" sz="2000" dirty="0">
                <a:solidFill>
                  <a:srgbClr val="225790"/>
                </a:solidFill>
                <a:latin typeface="+mj-lt"/>
              </a:rPr>
              <a:t>And/or  </a:t>
            </a:r>
          </a:p>
          <a:p>
            <a:pPr marL="0" indent="0">
              <a:buFont typeface="Arial" panose="020B0604020202020204" pitchFamily="34" charset="0"/>
              <a:buNone/>
            </a:pPr>
            <a:r>
              <a:rPr lang="en-US" sz="2000" dirty="0">
                <a:solidFill>
                  <a:schemeClr val="accent1"/>
                </a:solidFill>
                <a:latin typeface="+mj-lt"/>
              </a:rPr>
              <a:t>Watch the </a:t>
            </a:r>
            <a:r>
              <a:rPr lang="en-US" sz="2000" dirty="0">
                <a:solidFill>
                  <a:schemeClr val="accent1"/>
                </a:solidFill>
                <a:latin typeface="+mj-lt"/>
                <a:hlinkClick r:id="rId5"/>
              </a:rPr>
              <a:t>Antietam Animated Map</a:t>
            </a:r>
            <a:endParaRPr lang="en-US" sz="2000" dirty="0">
              <a:solidFill>
                <a:schemeClr val="accent1"/>
              </a:solidFill>
              <a:latin typeface="+mj-lt"/>
            </a:endParaRPr>
          </a:p>
        </p:txBody>
      </p:sp>
      <p:pic>
        <p:nvPicPr>
          <p:cNvPr id="6" name="Picture 5">
            <a:hlinkClick r:id="rId5"/>
            <a:extLst>
              <a:ext uri="{FF2B5EF4-FFF2-40B4-BE49-F238E27FC236}">
                <a16:creationId xmlns:a16="http://schemas.microsoft.com/office/drawing/2014/main" id="{33AE7819-5180-48DB-9AAD-CE0165A3ACAB}"/>
              </a:ext>
            </a:extLst>
          </p:cNvPr>
          <p:cNvPicPr>
            <a:picLocks noChangeAspect="1"/>
          </p:cNvPicPr>
          <p:nvPr/>
        </p:nvPicPr>
        <p:blipFill>
          <a:blip r:embed="rId6"/>
          <a:stretch>
            <a:fillRect/>
          </a:stretch>
        </p:blipFill>
        <p:spPr>
          <a:xfrm>
            <a:off x="6792939" y="3352534"/>
            <a:ext cx="4002571" cy="3247369"/>
          </a:xfrm>
          <a:prstGeom prst="rect">
            <a:avLst/>
          </a:prstGeom>
        </p:spPr>
      </p:pic>
    </p:spTree>
    <p:extLst>
      <p:ext uri="{BB962C8B-B14F-4D97-AF65-F5344CB8AC3E}">
        <p14:creationId xmlns:p14="http://schemas.microsoft.com/office/powerpoint/2010/main" val="290936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FD90-B87D-476F-851A-E116ABABA9D4}"/>
              </a:ext>
            </a:extLst>
          </p:cNvPr>
          <p:cNvSpPr>
            <a:spLocks noGrp="1"/>
          </p:cNvSpPr>
          <p:nvPr>
            <p:ph type="title"/>
          </p:nvPr>
        </p:nvSpPr>
        <p:spPr/>
        <p:txBody>
          <a:bodyPr>
            <a:normAutofit/>
          </a:bodyPr>
          <a:lstStyle/>
          <a:p>
            <a:pPr algn="ctr"/>
            <a:r>
              <a:rPr lang="en-US" sz="4000" dirty="0"/>
              <a:t>The Battle of Antietam</a:t>
            </a:r>
          </a:p>
        </p:txBody>
      </p:sp>
      <p:pic>
        <p:nvPicPr>
          <p:cNvPr id="3" name="Content Placeholder 3">
            <a:extLst>
              <a:ext uri="{FF2B5EF4-FFF2-40B4-BE49-F238E27FC236}">
                <a16:creationId xmlns:a16="http://schemas.microsoft.com/office/drawing/2014/main" id="{7A3A8BDD-4196-445F-A535-62BAE2D4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7" y="1690688"/>
            <a:ext cx="5013213" cy="3763814"/>
          </a:xfrm>
          <a:prstGeom prst="rect">
            <a:avLst/>
          </a:prstGeom>
        </p:spPr>
      </p:pic>
      <p:sp>
        <p:nvSpPr>
          <p:cNvPr id="4" name="Rectangle 3">
            <a:extLst>
              <a:ext uri="{FF2B5EF4-FFF2-40B4-BE49-F238E27FC236}">
                <a16:creationId xmlns:a16="http://schemas.microsoft.com/office/drawing/2014/main" id="{74761787-5CD0-4FCE-AAD2-4A28C7BCA5D9}"/>
              </a:ext>
            </a:extLst>
          </p:cNvPr>
          <p:cNvSpPr/>
          <p:nvPr/>
        </p:nvSpPr>
        <p:spPr>
          <a:xfrm>
            <a:off x="5745018" y="1915072"/>
            <a:ext cx="6096000" cy="3539430"/>
          </a:xfrm>
          <a:prstGeom prst="rect">
            <a:avLst/>
          </a:prstGeom>
        </p:spPr>
        <p:txBody>
          <a:bodyPr>
            <a:spAutoFit/>
          </a:bodyPr>
          <a:lstStyle/>
          <a:p>
            <a:r>
              <a:rPr lang="en-US" sz="2800" dirty="0"/>
              <a:t>Result: </a:t>
            </a:r>
            <a:r>
              <a:rPr lang="en-US" sz="2800" dirty="0">
                <a:solidFill>
                  <a:schemeClr val="accent1"/>
                </a:solidFill>
              </a:rPr>
              <a:t>The Confederate Army retreats from Maryland, back into Virginia. This allows the Union to claim a victory.</a:t>
            </a:r>
          </a:p>
          <a:p>
            <a:endParaRPr lang="en-US" sz="2800" dirty="0"/>
          </a:p>
          <a:p>
            <a:r>
              <a:rPr lang="en-US" sz="2800" dirty="0"/>
              <a:t>Abraham Lincoln now has the victory he desired to issue the Emancipation Proclamation.</a:t>
            </a:r>
          </a:p>
        </p:txBody>
      </p:sp>
    </p:spTree>
    <p:extLst>
      <p:ext uri="{BB962C8B-B14F-4D97-AF65-F5344CB8AC3E}">
        <p14:creationId xmlns:p14="http://schemas.microsoft.com/office/powerpoint/2010/main" val="346230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70-636B-4362-8461-4933D7041D4F}"/>
              </a:ext>
            </a:extLst>
          </p:cNvPr>
          <p:cNvSpPr>
            <a:spLocks noGrp="1"/>
          </p:cNvSpPr>
          <p:nvPr>
            <p:ph type="title"/>
          </p:nvPr>
        </p:nvSpPr>
        <p:spPr/>
        <p:txBody>
          <a:bodyPr>
            <a:normAutofit/>
          </a:bodyPr>
          <a:lstStyle/>
          <a:p>
            <a:pPr algn="ctr"/>
            <a:r>
              <a:rPr lang="en-US" sz="4000" dirty="0"/>
              <a:t>The Emancipation Proclamation</a:t>
            </a:r>
          </a:p>
        </p:txBody>
      </p:sp>
      <p:pic>
        <p:nvPicPr>
          <p:cNvPr id="3" name="Content Placeholder 2">
            <a:hlinkClick r:id="rId3"/>
            <a:extLst>
              <a:ext uri="{FF2B5EF4-FFF2-40B4-BE49-F238E27FC236}">
                <a16:creationId xmlns:a16="http://schemas.microsoft.com/office/drawing/2014/main" id="{FBA3AAE2-DC9B-4207-BC22-BB47B140C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07" y="1690688"/>
            <a:ext cx="4481945" cy="3655665"/>
          </a:xfrm>
          <a:prstGeom prst="rect">
            <a:avLst/>
          </a:prstGeom>
          <a:ln w="12700">
            <a:solidFill>
              <a:srgbClr val="333333"/>
            </a:solidFill>
          </a:ln>
        </p:spPr>
      </p:pic>
      <p:sp>
        <p:nvSpPr>
          <p:cNvPr id="4" name="Content Placeholder 4">
            <a:extLst>
              <a:ext uri="{FF2B5EF4-FFF2-40B4-BE49-F238E27FC236}">
                <a16:creationId xmlns:a16="http://schemas.microsoft.com/office/drawing/2014/main" id="{DB4600F9-7536-46A7-AE91-F3431087639B}"/>
              </a:ext>
            </a:extLst>
          </p:cNvPr>
          <p:cNvSpPr txBox="1">
            <a:spLocks/>
          </p:cNvSpPr>
          <p:nvPr/>
        </p:nvSpPr>
        <p:spPr>
          <a:xfrm>
            <a:off x="6892455" y="4237468"/>
            <a:ext cx="3516099" cy="1252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Emancipation Proclamation In4</a:t>
            </a:r>
            <a:r>
              <a:rPr lang="en-US" sz="2000" dirty="0">
                <a:solidFill>
                  <a:srgbClr val="225790"/>
                </a:solidFill>
                <a:latin typeface="+mj-lt"/>
              </a:rPr>
              <a:t> video.</a:t>
            </a:r>
          </a:p>
        </p:txBody>
      </p:sp>
      <p:pic>
        <p:nvPicPr>
          <p:cNvPr id="5" name="Picture 4">
            <a:extLst>
              <a:ext uri="{FF2B5EF4-FFF2-40B4-BE49-F238E27FC236}">
                <a16:creationId xmlns:a16="http://schemas.microsoft.com/office/drawing/2014/main" id="{51B53DAC-5957-4E54-8F78-DD12FFC95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759" y="4041641"/>
            <a:ext cx="850392" cy="668975"/>
          </a:xfrm>
          <a:prstGeom prst="rect">
            <a:avLst/>
          </a:prstGeom>
        </p:spPr>
      </p:pic>
    </p:spTree>
    <p:extLst>
      <p:ext uri="{BB962C8B-B14F-4D97-AF65-F5344CB8AC3E}">
        <p14:creationId xmlns:p14="http://schemas.microsoft.com/office/powerpoint/2010/main" val="400281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B2-F3B2-43BE-8835-69C227746E8F}"/>
              </a:ext>
            </a:extLst>
          </p:cNvPr>
          <p:cNvSpPr>
            <a:spLocks noGrp="1"/>
          </p:cNvSpPr>
          <p:nvPr>
            <p:ph type="title"/>
          </p:nvPr>
        </p:nvSpPr>
        <p:spPr>
          <a:xfrm>
            <a:off x="938052" y="766313"/>
            <a:ext cx="5157948" cy="860469"/>
          </a:xfrm>
        </p:spPr>
        <p:txBody>
          <a:bodyPr>
            <a:normAutofit/>
          </a:bodyPr>
          <a:lstStyle/>
          <a:p>
            <a:pPr algn="ctr"/>
            <a:r>
              <a:rPr lang="en-US" sz="4000" dirty="0"/>
              <a:t>Emancipation</a:t>
            </a:r>
          </a:p>
        </p:txBody>
      </p:sp>
      <p:pic>
        <p:nvPicPr>
          <p:cNvPr id="3" name="Picture 2">
            <a:extLst>
              <a:ext uri="{FF2B5EF4-FFF2-40B4-BE49-F238E27FC236}">
                <a16:creationId xmlns:a16="http://schemas.microsoft.com/office/drawing/2014/main" id="{483C4672-0370-4F0C-9BB8-F32A18A88336}"/>
              </a:ext>
            </a:extLst>
          </p:cNvPr>
          <p:cNvPicPr>
            <a:picLocks noChangeAspect="1"/>
          </p:cNvPicPr>
          <p:nvPr/>
        </p:nvPicPr>
        <p:blipFill>
          <a:blip r:embed="rId2"/>
          <a:stretch>
            <a:fillRect/>
          </a:stretch>
        </p:blipFill>
        <p:spPr>
          <a:xfrm rot="21093992">
            <a:off x="6714592" y="735460"/>
            <a:ext cx="4290347" cy="5401242"/>
          </a:xfrm>
          <a:prstGeom prst="rect">
            <a:avLst/>
          </a:prstGeom>
          <a:ln>
            <a:noFill/>
          </a:ln>
          <a:effectLst>
            <a:outerShdw blurRad="292100" dist="139700" dir="2700000" algn="tl" rotWithShape="0">
              <a:srgbClr val="333333">
                <a:alpha val="65000"/>
              </a:srgbClr>
            </a:outerShdw>
          </a:effectLst>
        </p:spPr>
      </p:pic>
      <p:sp>
        <p:nvSpPr>
          <p:cNvPr id="4" name="Content Placeholder 1">
            <a:extLst>
              <a:ext uri="{FF2B5EF4-FFF2-40B4-BE49-F238E27FC236}">
                <a16:creationId xmlns:a16="http://schemas.microsoft.com/office/drawing/2014/main" id="{DC85B3E3-F13C-4EFF-B222-D7039C16E1ED}"/>
              </a:ext>
            </a:extLst>
          </p:cNvPr>
          <p:cNvSpPr txBox="1">
            <a:spLocks/>
          </p:cNvSpPr>
          <p:nvPr/>
        </p:nvSpPr>
        <p:spPr>
          <a:xfrm>
            <a:off x="1295400" y="1741002"/>
            <a:ext cx="4443252" cy="2969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With the Emancipation Proclamation the war is still about preserving the Union, and freeing the slaves is a necessary war measure.</a:t>
            </a:r>
          </a:p>
        </p:txBody>
      </p:sp>
    </p:spTree>
    <p:extLst>
      <p:ext uri="{BB962C8B-B14F-4D97-AF65-F5344CB8AC3E}">
        <p14:creationId xmlns:p14="http://schemas.microsoft.com/office/powerpoint/2010/main" val="205791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734A-E40A-4E28-83D2-D667511F1733}"/>
              </a:ext>
            </a:extLst>
          </p:cNvPr>
          <p:cNvSpPr>
            <a:spLocks noGrp="1"/>
          </p:cNvSpPr>
          <p:nvPr>
            <p:ph type="title"/>
          </p:nvPr>
        </p:nvSpPr>
        <p:spPr>
          <a:xfrm>
            <a:off x="838200" y="2270236"/>
            <a:ext cx="10515600" cy="2317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2"/>
                </a:solidFill>
                <a:latin typeface="+mj-lt"/>
                <a:ea typeface="+mj-ea"/>
                <a:cs typeface="+mj-cs"/>
              </a:rPr>
              <a:t>Let’s look again at the issues Lincoln was facing </a:t>
            </a:r>
            <a:r>
              <a:rPr lang="en-US" sz="4400" b="1" dirty="0">
                <a:solidFill>
                  <a:schemeClr val="tx2"/>
                </a:solidFill>
                <a:latin typeface="+mj-lt"/>
                <a:ea typeface="+mj-ea"/>
                <a:cs typeface="+mj-cs"/>
              </a:rPr>
              <a:t>before</a:t>
            </a:r>
            <a:r>
              <a:rPr lang="en-US" sz="4400" dirty="0">
                <a:solidFill>
                  <a:schemeClr val="tx2"/>
                </a:solidFill>
                <a:latin typeface="+mj-lt"/>
                <a:ea typeface="+mj-ea"/>
                <a:cs typeface="+mj-cs"/>
              </a:rPr>
              <a:t> the Emancipation Proclamation…</a:t>
            </a:r>
            <a:endParaRPr lang="en-US" sz="44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53443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CBA-C2E7-4FBF-8D9C-542469B64B27}"/>
              </a:ext>
            </a:extLst>
          </p:cNvPr>
          <p:cNvSpPr>
            <a:spLocks noGrp="1"/>
          </p:cNvSpPr>
          <p:nvPr>
            <p:ph type="title"/>
          </p:nvPr>
        </p:nvSpPr>
        <p:spPr>
          <a:xfrm>
            <a:off x="2830606" y="421080"/>
            <a:ext cx="6530788" cy="706071"/>
          </a:xfrm>
        </p:spPr>
        <p:txBody>
          <a:bodyPr>
            <a:normAutofit/>
          </a:bodyPr>
          <a:lstStyle/>
          <a:p>
            <a:pPr algn="ctr"/>
            <a:r>
              <a:rPr lang="en-US" sz="4000" dirty="0"/>
              <a:t>Drafting the Proclamation</a:t>
            </a:r>
          </a:p>
        </p:txBody>
      </p:sp>
      <p:pic>
        <p:nvPicPr>
          <p:cNvPr id="4" name="Picture 3">
            <a:extLst>
              <a:ext uri="{FF2B5EF4-FFF2-40B4-BE49-F238E27FC236}">
                <a16:creationId xmlns:a16="http://schemas.microsoft.com/office/drawing/2014/main" id="{2C69A120-F91A-4A4F-ABB7-3E6BA0F4EB15}"/>
              </a:ext>
            </a:extLst>
          </p:cNvPr>
          <p:cNvPicPr>
            <a:picLocks noChangeAspect="1"/>
          </p:cNvPicPr>
          <p:nvPr/>
        </p:nvPicPr>
        <p:blipFill rotWithShape="1">
          <a:blip r:embed="rId3"/>
          <a:srcRect l="7524" t="22353" r="9203" b="30000"/>
          <a:stretch/>
        </p:blipFill>
        <p:spPr>
          <a:xfrm>
            <a:off x="1245099" y="1371600"/>
            <a:ext cx="7281332" cy="4114800"/>
          </a:xfrm>
          <a:prstGeom prst="rect">
            <a:avLst/>
          </a:prstGeom>
        </p:spPr>
      </p:pic>
      <p:sp>
        <p:nvSpPr>
          <p:cNvPr id="5" name="Rectangle 4">
            <a:extLst>
              <a:ext uri="{FF2B5EF4-FFF2-40B4-BE49-F238E27FC236}">
                <a16:creationId xmlns:a16="http://schemas.microsoft.com/office/drawing/2014/main" id="{3EFA1C42-4459-4911-85AE-05F64982012D}"/>
              </a:ext>
            </a:extLst>
          </p:cNvPr>
          <p:cNvSpPr/>
          <p:nvPr/>
        </p:nvSpPr>
        <p:spPr>
          <a:xfrm>
            <a:off x="9361394" y="4322451"/>
            <a:ext cx="2756648" cy="1077218"/>
          </a:xfrm>
          <a:prstGeom prst="rect">
            <a:avLst/>
          </a:prstGeom>
        </p:spPr>
        <p:txBody>
          <a:bodyPr wrap="square">
            <a:spAutoFit/>
          </a:bodyPr>
          <a:lstStyle/>
          <a:p>
            <a:r>
              <a:rPr lang="en-US" sz="2800" dirty="0"/>
              <a:t>Activity</a:t>
            </a:r>
            <a:br>
              <a:rPr lang="en-US" sz="2000" dirty="0">
                <a:solidFill>
                  <a:srgbClr val="225790"/>
                </a:solidFill>
              </a:rPr>
            </a:br>
            <a:r>
              <a:rPr lang="en-US" dirty="0">
                <a:solidFill>
                  <a:srgbClr val="225790"/>
                </a:solidFill>
              </a:rPr>
              <a:t>Watch the </a:t>
            </a:r>
            <a:r>
              <a:rPr lang="en-US" dirty="0">
                <a:solidFill>
                  <a:srgbClr val="225790"/>
                </a:solidFill>
                <a:hlinkClick r:id="rId4"/>
              </a:rPr>
              <a:t>Drafting the Proclamation </a:t>
            </a:r>
            <a:r>
              <a:rPr lang="en-US" dirty="0">
                <a:solidFill>
                  <a:srgbClr val="225790"/>
                </a:solidFill>
              </a:rPr>
              <a:t>video.</a:t>
            </a:r>
          </a:p>
        </p:txBody>
      </p:sp>
      <p:pic>
        <p:nvPicPr>
          <p:cNvPr id="6" name="Picture 5">
            <a:extLst>
              <a:ext uri="{FF2B5EF4-FFF2-40B4-BE49-F238E27FC236}">
                <a16:creationId xmlns:a16="http://schemas.microsoft.com/office/drawing/2014/main" id="{BA72D658-F603-47F5-BD07-9FEDB7D07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76364" y="4133210"/>
            <a:ext cx="850392" cy="668975"/>
          </a:xfrm>
          <a:prstGeom prst="rect">
            <a:avLst/>
          </a:prstGeom>
        </p:spPr>
      </p:pic>
    </p:spTree>
    <p:extLst>
      <p:ext uri="{BB962C8B-B14F-4D97-AF65-F5344CB8AC3E}">
        <p14:creationId xmlns:p14="http://schemas.microsoft.com/office/powerpoint/2010/main" val="265074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BDCDB-882F-4FE3-8B97-CEE28B1427AA}"/>
              </a:ext>
            </a:extLst>
          </p:cNvPr>
          <p:cNvSpPr txBox="1">
            <a:spLocks/>
          </p:cNvSpPr>
          <p:nvPr/>
        </p:nvSpPr>
        <p:spPr>
          <a:xfrm>
            <a:off x="355600" y="1113235"/>
            <a:ext cx="11480800" cy="46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Lincoln is faced with increasing pressure from abolitionists seeking emancipation as part of the war effort. </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accent1"/>
                </a:solidFill>
              </a:rPr>
              <a:t>Abolitionists see the Emancipation Proclamation as a step in the right direction for the emancipation of all slaves. They will continue their fight for the end of slavery throughout the entire country.</a:t>
            </a:r>
            <a:endParaRPr lang="en-US" sz="3200" u="sng" dirty="0">
              <a:solidFill>
                <a:schemeClr val="accent1"/>
              </a:solidFill>
            </a:endParaRPr>
          </a:p>
        </p:txBody>
      </p:sp>
    </p:spTree>
    <p:extLst>
      <p:ext uri="{BB962C8B-B14F-4D97-AF65-F5344CB8AC3E}">
        <p14:creationId xmlns:p14="http://schemas.microsoft.com/office/powerpoint/2010/main" val="18304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F2F5E-2A0B-40EF-82EC-BDF980CC7669}"/>
              </a:ext>
            </a:extLst>
          </p:cNvPr>
          <p:cNvSpPr txBox="1">
            <a:spLocks/>
          </p:cNvSpPr>
          <p:nvPr/>
        </p:nvSpPr>
        <p:spPr>
          <a:xfrm>
            <a:off x="2601255" y="340243"/>
            <a:ext cx="6989489" cy="491391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5700" dirty="0"/>
              <a:t>Issue: The risk of foreign involvement.</a:t>
            </a:r>
          </a:p>
          <a:p>
            <a:pPr algn="ctr"/>
            <a:endParaRPr lang="en-US" sz="5700" dirty="0"/>
          </a:p>
          <a:p>
            <a:pPr algn="ctr"/>
            <a:endParaRPr lang="en-US" sz="5200" dirty="0"/>
          </a:p>
          <a:p>
            <a:pPr algn="ctr"/>
            <a:endParaRPr lang="en-US" sz="5200" dirty="0"/>
          </a:p>
          <a:p>
            <a:pPr algn="ctr"/>
            <a:endParaRPr lang="en-US" sz="5200" dirty="0"/>
          </a:p>
          <a:p>
            <a:pPr algn="ctr"/>
            <a:endParaRPr lang="en-US" sz="5200" dirty="0"/>
          </a:p>
          <a:p>
            <a:pPr algn="ctr"/>
            <a:endParaRPr lang="en-US" sz="4100" dirty="0">
              <a:solidFill>
                <a:schemeClr val="accent1"/>
              </a:solidFill>
            </a:endParaRPr>
          </a:p>
          <a:p>
            <a:pPr algn="ctr"/>
            <a:br>
              <a:rPr lang="en-US" sz="3700" dirty="0"/>
            </a:br>
            <a:endParaRPr lang="en-US" sz="3700" dirty="0"/>
          </a:p>
        </p:txBody>
      </p:sp>
      <p:pic>
        <p:nvPicPr>
          <p:cNvPr id="3" name="Picture 2" descr="Image result for british flag">
            <a:extLst>
              <a:ext uri="{FF2B5EF4-FFF2-40B4-BE49-F238E27FC236}">
                <a16:creationId xmlns:a16="http://schemas.microsoft.com/office/drawing/2014/main" id="{9B45A86D-C661-4928-9A52-76CE2346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74" y="1603841"/>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french flag">
            <a:extLst>
              <a:ext uri="{FF2B5EF4-FFF2-40B4-BE49-F238E27FC236}">
                <a16:creationId xmlns:a16="http://schemas.microsoft.com/office/drawing/2014/main" id="{644D7987-2FF1-4CAC-BEEB-95E0C9F1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51" y="1648109"/>
            <a:ext cx="2847975"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043449-9335-8A26-47F0-438FA600D301}"/>
              </a:ext>
            </a:extLst>
          </p:cNvPr>
          <p:cNvSpPr txBox="1"/>
          <p:nvPr/>
        </p:nvSpPr>
        <p:spPr>
          <a:xfrm>
            <a:off x="1187533" y="3749651"/>
            <a:ext cx="10058400" cy="1815882"/>
          </a:xfrm>
          <a:prstGeom prst="rect">
            <a:avLst/>
          </a:prstGeom>
          <a:noFill/>
        </p:spPr>
        <p:txBody>
          <a:bodyPr wrap="square" rtlCol="0">
            <a:spAutoFit/>
          </a:bodyPr>
          <a:lstStyle/>
          <a:p>
            <a:r>
              <a:rPr lang="en-US" sz="2800" dirty="0">
                <a:solidFill>
                  <a:schemeClr val="accent1"/>
                </a:solidFill>
              </a:rPr>
              <a:t>By winning at Antietam, the Union showed its ability to win in the Eastern Theater of the Civil War. Additionally, most Europeans did not support slavery; therefore, now that the war included freeing the slaves, they decide not to get involved.</a:t>
            </a:r>
            <a:endParaRPr lang="en-US" sz="2800" dirty="0"/>
          </a:p>
        </p:txBody>
      </p:sp>
    </p:spTree>
    <p:extLst>
      <p:ext uri="{BB962C8B-B14F-4D97-AF65-F5344CB8AC3E}">
        <p14:creationId xmlns:p14="http://schemas.microsoft.com/office/powerpoint/2010/main" val="10887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559621" y="496720"/>
            <a:ext cx="6112339" cy="1099691"/>
          </a:xfrm>
        </p:spPr>
        <p:txBody>
          <a:bodyPr>
            <a:normAutofit/>
          </a:bodyPr>
          <a:lstStyle/>
          <a:p>
            <a:pPr algn="ctr"/>
            <a:r>
              <a:rPr lang="en-US" sz="4000" dirty="0"/>
              <a:t>Antietam &amp; Emancipation </a:t>
            </a:r>
          </a:p>
        </p:txBody>
      </p:sp>
      <p:pic>
        <p:nvPicPr>
          <p:cNvPr id="3" name="Picture 2">
            <a:extLst>
              <a:ext uri="{FF2B5EF4-FFF2-40B4-BE49-F238E27FC236}">
                <a16:creationId xmlns:a16="http://schemas.microsoft.com/office/drawing/2014/main" id="{293E7C11-9E7B-432C-9D1B-F42FCACF3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47601" y="1730882"/>
            <a:ext cx="850392" cy="668975"/>
          </a:xfrm>
          <a:prstGeom prst="rect">
            <a:avLst/>
          </a:prstGeom>
        </p:spPr>
      </p:pic>
      <p:sp>
        <p:nvSpPr>
          <p:cNvPr id="4" name="Content Placeholder 5">
            <a:extLst>
              <a:ext uri="{FF2B5EF4-FFF2-40B4-BE49-F238E27FC236}">
                <a16:creationId xmlns:a16="http://schemas.microsoft.com/office/drawing/2014/main" id="{2967ED56-B968-4C0C-B797-0CC9A94BE231}"/>
              </a:ext>
            </a:extLst>
          </p:cNvPr>
          <p:cNvSpPr>
            <a:spLocks noGrp="1"/>
          </p:cNvSpPr>
          <p:nvPr>
            <p:ph idx="1"/>
          </p:nvPr>
        </p:nvSpPr>
        <p:spPr>
          <a:xfrm>
            <a:off x="1697993" y="1859149"/>
            <a:ext cx="4576192" cy="1955302"/>
          </a:xfrm>
        </p:spPr>
        <p:txBody>
          <a:bodyPr>
            <a:normAutofit/>
          </a:bodyPr>
          <a:lstStyle/>
          <a:p>
            <a:pPr marL="0" indent="0">
              <a:buNone/>
            </a:pPr>
            <a:r>
              <a:rPr lang="en-US" sz="3600" b="0" dirty="0">
                <a:latin typeface="Georgia" pitchFamily="18" charset="0"/>
              </a:rPr>
              <a:t>Activity</a:t>
            </a:r>
            <a:br>
              <a:rPr lang="en-US" sz="2200" b="0" dirty="0">
                <a:latin typeface="Georgia" pitchFamily="18" charset="0"/>
              </a:rPr>
            </a:br>
            <a:r>
              <a:rPr lang="en-US" sz="2400" b="0" dirty="0">
                <a:solidFill>
                  <a:srgbClr val="225790"/>
                </a:solidFill>
                <a:latin typeface="+mj-lt"/>
              </a:rPr>
              <a:t>Pick up a post-it note and answer the </a:t>
            </a:r>
            <a:br>
              <a:rPr lang="en-US" sz="2400" b="0" dirty="0">
                <a:solidFill>
                  <a:srgbClr val="225790"/>
                </a:solidFill>
                <a:latin typeface="+mj-lt"/>
              </a:rPr>
            </a:br>
            <a:r>
              <a:rPr lang="en-US" sz="2400" b="0" dirty="0">
                <a:solidFill>
                  <a:srgbClr val="225790"/>
                </a:solidFill>
                <a:latin typeface="+mj-lt"/>
              </a:rPr>
              <a:t>following question:</a:t>
            </a:r>
            <a:endParaRPr lang="en-US" dirty="0">
              <a:solidFill>
                <a:schemeClr val="accent1"/>
              </a:solidFill>
              <a:latin typeface="+mj-lt"/>
            </a:endParaRPr>
          </a:p>
        </p:txBody>
      </p:sp>
      <p:pic>
        <p:nvPicPr>
          <p:cNvPr id="1026" name="Picture 2">
            <a:extLst>
              <a:ext uri="{FF2B5EF4-FFF2-40B4-BE49-F238E27FC236}">
                <a16:creationId xmlns:a16="http://schemas.microsoft.com/office/drawing/2014/main" id="{CF56D70F-71A0-4F53-8BAB-EF2639842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87" y="496720"/>
            <a:ext cx="4576192" cy="584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91EF3B-5D3A-4019-9BB0-F5B4DF356522}"/>
              </a:ext>
            </a:extLst>
          </p:cNvPr>
          <p:cNvSpPr txBox="1"/>
          <p:nvPr/>
        </p:nvSpPr>
        <p:spPr>
          <a:xfrm>
            <a:off x="559621" y="4077190"/>
            <a:ext cx="5537370" cy="1077218"/>
          </a:xfrm>
          <a:prstGeom prst="rect">
            <a:avLst/>
          </a:prstGeom>
          <a:noFill/>
        </p:spPr>
        <p:txBody>
          <a:bodyPr wrap="square" rtlCol="0">
            <a:spAutoFit/>
          </a:bodyPr>
          <a:lstStyle/>
          <a:p>
            <a:pPr algn="ctr"/>
            <a:r>
              <a:rPr lang="en-US" sz="3200" b="1" i="1" dirty="0">
                <a:solidFill>
                  <a:schemeClr val="accent1"/>
                </a:solidFill>
              </a:rPr>
              <a:t>What does “emancipation” mean?</a:t>
            </a:r>
            <a:endParaRPr lang="en-US" sz="3200" b="1" i="1" dirty="0"/>
          </a:p>
        </p:txBody>
      </p:sp>
    </p:spTree>
    <p:extLst>
      <p:ext uri="{BB962C8B-B14F-4D97-AF65-F5344CB8AC3E}">
        <p14:creationId xmlns:p14="http://schemas.microsoft.com/office/powerpoint/2010/main" val="76372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4B0C-233A-46E5-81A9-75AB54779356}"/>
              </a:ext>
            </a:extLst>
          </p:cNvPr>
          <p:cNvSpPr txBox="1">
            <a:spLocks/>
          </p:cNvSpPr>
          <p:nvPr/>
        </p:nvSpPr>
        <p:spPr>
          <a:xfrm>
            <a:off x="307109" y="1167052"/>
            <a:ext cx="11577782" cy="452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Large numbers of slaves are leaving their owners and entering Union army camps as refugees.</a:t>
            </a:r>
          </a:p>
          <a:p>
            <a:pPr marL="0" lvl="2" indent="0" algn="ctr">
              <a:buFont typeface="Arial" panose="020B0604020202020204" pitchFamily="34" charset="0"/>
              <a:buNone/>
            </a:pPr>
            <a:endParaRPr lang="en-US" sz="3200" dirty="0"/>
          </a:p>
          <a:p>
            <a:pPr marL="0" lvl="2" indent="0" algn="ctr">
              <a:buFont typeface="Arial" panose="020B0604020202020204" pitchFamily="34" charset="0"/>
              <a:buNone/>
            </a:pPr>
            <a:r>
              <a:rPr lang="en-US" sz="3200" dirty="0">
                <a:solidFill>
                  <a:schemeClr val="accent1"/>
                </a:solidFill>
              </a:rPr>
              <a:t>Caring for refugees is still difficult, but before there were questions on what to do with the refugees. With the Emancipation Proclamation it is known to all commanders that “the military and naval authorities thereof, will recognize and maintain the freedom of said persons.” </a:t>
            </a:r>
          </a:p>
          <a:p>
            <a:endParaRPr lang="en-US" dirty="0"/>
          </a:p>
        </p:txBody>
      </p:sp>
    </p:spTree>
    <p:extLst>
      <p:ext uri="{BB962C8B-B14F-4D97-AF65-F5344CB8AC3E}">
        <p14:creationId xmlns:p14="http://schemas.microsoft.com/office/powerpoint/2010/main" val="7376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FBA43-640B-47B7-A82B-82858359EBC6}"/>
              </a:ext>
            </a:extLst>
          </p:cNvPr>
          <p:cNvSpPr txBox="1">
            <a:spLocks/>
          </p:cNvSpPr>
          <p:nvPr/>
        </p:nvSpPr>
        <p:spPr>
          <a:xfrm>
            <a:off x="371763" y="2167713"/>
            <a:ext cx="11448473" cy="2522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Loss of battles leads to less war support from US citizens. </a:t>
            </a:r>
          </a:p>
          <a:p>
            <a:pPr marL="0" indent="0" algn="ctr">
              <a:buFont typeface="Arial" panose="020B0604020202020204" pitchFamily="34" charset="0"/>
              <a:buNone/>
            </a:pPr>
            <a:r>
              <a:rPr lang="en-US" sz="3200" dirty="0">
                <a:solidFill>
                  <a:schemeClr val="accent1"/>
                </a:solidFill>
              </a:rPr>
              <a:t>With the success at Antietam and Robert E. Lee’s retreat, support for the war has increased. </a:t>
            </a:r>
          </a:p>
        </p:txBody>
      </p:sp>
    </p:spTree>
    <p:extLst>
      <p:ext uri="{BB962C8B-B14F-4D97-AF65-F5344CB8AC3E}">
        <p14:creationId xmlns:p14="http://schemas.microsoft.com/office/powerpoint/2010/main" val="1139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666B-70ED-4D3A-AA86-1944032EF285}"/>
              </a:ext>
            </a:extLst>
          </p:cNvPr>
          <p:cNvSpPr>
            <a:spLocks noGrp="1"/>
          </p:cNvSpPr>
          <p:nvPr>
            <p:ph type="title"/>
          </p:nvPr>
        </p:nvSpPr>
        <p:spPr>
          <a:xfrm>
            <a:off x="838200" y="365126"/>
            <a:ext cx="10515600" cy="845742"/>
          </a:xfrm>
        </p:spPr>
        <p:txBody>
          <a:bodyPr>
            <a:normAutofit/>
          </a:bodyPr>
          <a:lstStyle/>
          <a:p>
            <a:pPr algn="ctr"/>
            <a:r>
              <a:rPr lang="en-US" sz="4000" dirty="0"/>
              <a:t>Reactions to the Proclamation</a:t>
            </a:r>
          </a:p>
        </p:txBody>
      </p:sp>
      <p:sp>
        <p:nvSpPr>
          <p:cNvPr id="5" name="Rectangle 4">
            <a:extLst>
              <a:ext uri="{FF2B5EF4-FFF2-40B4-BE49-F238E27FC236}">
                <a16:creationId xmlns:a16="http://schemas.microsoft.com/office/drawing/2014/main" id="{E49D6F2F-3179-4155-971C-49A3BF8861B8}"/>
              </a:ext>
            </a:extLst>
          </p:cNvPr>
          <p:cNvSpPr/>
          <p:nvPr/>
        </p:nvSpPr>
        <p:spPr>
          <a:xfrm>
            <a:off x="9426756" y="4292915"/>
            <a:ext cx="2501154" cy="1354217"/>
          </a:xfrm>
          <a:prstGeom prst="rect">
            <a:avLst/>
          </a:prstGeom>
        </p:spPr>
        <p:txBody>
          <a:bodyPr wrap="square">
            <a:spAutoFit/>
          </a:bodyPr>
          <a:lstStyle/>
          <a:p>
            <a:r>
              <a:rPr lang="en-US" sz="2800" dirty="0"/>
              <a:t>Activity</a:t>
            </a:r>
            <a:br>
              <a:rPr lang="en-US" sz="2000" dirty="0">
                <a:solidFill>
                  <a:srgbClr val="225790"/>
                </a:solidFill>
              </a:rPr>
            </a:br>
            <a:r>
              <a:rPr lang="en-US" dirty="0">
                <a:solidFill>
                  <a:srgbClr val="225790"/>
                </a:solidFill>
              </a:rPr>
              <a:t>Watch the </a:t>
            </a:r>
            <a:r>
              <a:rPr lang="en-US" dirty="0">
                <a:solidFill>
                  <a:srgbClr val="225790"/>
                </a:solidFill>
                <a:hlinkClick r:id="rId3"/>
              </a:rPr>
              <a:t>Reactions to the Proclamation </a:t>
            </a:r>
            <a:r>
              <a:rPr lang="en-US" dirty="0">
                <a:solidFill>
                  <a:srgbClr val="225790"/>
                </a:solidFill>
              </a:rPr>
              <a:t>video.</a:t>
            </a:r>
          </a:p>
        </p:txBody>
      </p:sp>
      <p:pic>
        <p:nvPicPr>
          <p:cNvPr id="6" name="Picture 5">
            <a:extLst>
              <a:ext uri="{FF2B5EF4-FFF2-40B4-BE49-F238E27FC236}">
                <a16:creationId xmlns:a16="http://schemas.microsoft.com/office/drawing/2014/main" id="{53D91E88-7ABC-4918-A71E-F78672FA6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76364" y="3958427"/>
            <a:ext cx="850392" cy="668975"/>
          </a:xfrm>
          <a:prstGeom prst="rect">
            <a:avLst/>
          </a:prstGeom>
        </p:spPr>
      </p:pic>
      <p:pic>
        <p:nvPicPr>
          <p:cNvPr id="7" name="Picture 6">
            <a:extLst>
              <a:ext uri="{FF2B5EF4-FFF2-40B4-BE49-F238E27FC236}">
                <a16:creationId xmlns:a16="http://schemas.microsoft.com/office/drawing/2014/main" id="{B27ABF4A-D011-4EF8-9915-6139A0C4184A}"/>
              </a:ext>
            </a:extLst>
          </p:cNvPr>
          <p:cNvPicPr>
            <a:picLocks noChangeAspect="1"/>
          </p:cNvPicPr>
          <p:nvPr/>
        </p:nvPicPr>
        <p:blipFill rotWithShape="1">
          <a:blip r:embed="rId5"/>
          <a:srcRect l="7718" t="26274" r="9202" b="27255"/>
          <a:stretch/>
        </p:blipFill>
        <p:spPr>
          <a:xfrm>
            <a:off x="971048" y="1504340"/>
            <a:ext cx="7498976" cy="4142792"/>
          </a:xfrm>
          <a:prstGeom prst="rect">
            <a:avLst/>
          </a:prstGeom>
        </p:spPr>
      </p:pic>
    </p:spTree>
    <p:extLst>
      <p:ext uri="{BB962C8B-B14F-4D97-AF65-F5344CB8AC3E}">
        <p14:creationId xmlns:p14="http://schemas.microsoft.com/office/powerpoint/2010/main" val="33643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F09-5AF1-4057-8BEF-3539A732D0D2}"/>
              </a:ext>
            </a:extLst>
          </p:cNvPr>
          <p:cNvSpPr>
            <a:spLocks noGrp="1"/>
          </p:cNvSpPr>
          <p:nvPr>
            <p:ph type="title"/>
          </p:nvPr>
        </p:nvSpPr>
        <p:spPr>
          <a:xfrm>
            <a:off x="2544324" y="229905"/>
            <a:ext cx="7101797" cy="865672"/>
          </a:xfrm>
        </p:spPr>
        <p:txBody>
          <a:bodyPr>
            <a:noAutofit/>
          </a:bodyPr>
          <a:lstStyle/>
          <a:p>
            <a:pPr algn="ctr"/>
            <a:r>
              <a:rPr lang="en-US" sz="4000" dirty="0"/>
              <a:t>United States Colored Troops</a:t>
            </a:r>
          </a:p>
        </p:txBody>
      </p:sp>
      <p:sp>
        <p:nvSpPr>
          <p:cNvPr id="3" name="Rectangle 2">
            <a:extLst>
              <a:ext uri="{FF2B5EF4-FFF2-40B4-BE49-F238E27FC236}">
                <a16:creationId xmlns:a16="http://schemas.microsoft.com/office/drawing/2014/main" id="{6D0132B8-06D7-498A-A8BB-F8173045ECCC}"/>
              </a:ext>
            </a:extLst>
          </p:cNvPr>
          <p:cNvSpPr/>
          <p:nvPr/>
        </p:nvSpPr>
        <p:spPr>
          <a:xfrm>
            <a:off x="153930" y="1012954"/>
            <a:ext cx="6677176" cy="4832092"/>
          </a:xfrm>
          <a:prstGeom prst="rect">
            <a:avLst/>
          </a:prstGeom>
        </p:spPr>
        <p:txBody>
          <a:bodyPr wrap="square" lIns="91440" tIns="45720" rIns="91440" bIns="45720" anchor="t">
            <a:spAutoFit/>
          </a:bodyPr>
          <a:lstStyle/>
          <a:p>
            <a:pPr algn="ctr"/>
            <a:r>
              <a:rPr lang="en-US" sz="2800" dirty="0"/>
              <a:t>I</a:t>
            </a:r>
            <a:r>
              <a:rPr lang="en-US" sz="2800" dirty="0">
                <a:latin typeface="Georgia"/>
              </a:rPr>
              <a:t>n the Emancipation Proclamation, Lincoln addressed the enlistment of African Americans in the United States armed forces. </a:t>
            </a:r>
            <a:r>
              <a:rPr lang="en-US" sz="2800" dirty="0"/>
              <a:t>Approximately 180,000 men</a:t>
            </a:r>
            <a:r>
              <a:rPr lang="en-US" sz="2800" b="0" i="0" dirty="0">
                <a:solidFill>
                  <a:srgbClr val="E8EAED"/>
                </a:solidFill>
                <a:effectLst/>
                <a:latin typeface="Google Sans"/>
              </a:rPr>
              <a:t> </a:t>
            </a:r>
            <a:r>
              <a:rPr lang="en-US" sz="2800" b="0" i="0" dirty="0">
                <a:solidFill>
                  <a:schemeClr val="accent6">
                    <a:lumMod val="25000"/>
                  </a:schemeClr>
                </a:solidFill>
                <a:effectLst/>
                <a:latin typeface="Google Sans"/>
              </a:rPr>
              <a:t>—</a:t>
            </a:r>
            <a:r>
              <a:rPr lang="en-US" sz="2800" b="0" i="0" dirty="0">
                <a:solidFill>
                  <a:srgbClr val="E8EAED"/>
                </a:solidFill>
                <a:effectLst/>
                <a:latin typeface="Google Sans"/>
              </a:rPr>
              <a:t> </a:t>
            </a:r>
            <a:r>
              <a:rPr lang="en-US" sz="2800" dirty="0"/>
              <a:t>many who had formerly been enslaved</a:t>
            </a:r>
            <a:r>
              <a:rPr lang="en-US" sz="2800" b="0" i="0" dirty="0">
                <a:solidFill>
                  <a:srgbClr val="E8EAED"/>
                </a:solidFill>
                <a:effectLst/>
                <a:latin typeface="Google Sans"/>
              </a:rPr>
              <a:t> </a:t>
            </a:r>
            <a:r>
              <a:rPr lang="en-US" sz="2800" b="0" i="0" dirty="0">
                <a:solidFill>
                  <a:schemeClr val="accent6">
                    <a:lumMod val="25000"/>
                  </a:schemeClr>
                </a:solidFill>
                <a:effectLst/>
                <a:latin typeface="Google Sans"/>
              </a:rPr>
              <a:t>— </a:t>
            </a:r>
            <a:r>
              <a:rPr lang="en-US" sz="2800" dirty="0"/>
              <a:t>volunteer to fight in the Union army.</a:t>
            </a:r>
          </a:p>
          <a:p>
            <a:pPr algn="ctr"/>
            <a:endParaRPr lang="en-US" sz="2800" dirty="0"/>
          </a:p>
          <a:p>
            <a:pPr algn="ctr"/>
            <a:r>
              <a:rPr lang="en-US" sz="2800" dirty="0"/>
              <a:t>This will greatly help the war effort and may be the difference between losing or winning the war.</a:t>
            </a:r>
          </a:p>
        </p:txBody>
      </p:sp>
      <p:pic>
        <p:nvPicPr>
          <p:cNvPr id="5" name="Picture 4" descr="A group of people posing for a photo in front of a building&#10;&#10;Description automatically generated">
            <a:extLst>
              <a:ext uri="{FF2B5EF4-FFF2-40B4-BE49-F238E27FC236}">
                <a16:creationId xmlns:a16="http://schemas.microsoft.com/office/drawing/2014/main" id="{DD7AD7A6-2D7D-47EF-B6BF-22E2690E7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576274"/>
            <a:ext cx="5056478" cy="3705451"/>
          </a:xfrm>
          <a:prstGeom prst="rect">
            <a:avLst/>
          </a:prstGeom>
        </p:spPr>
      </p:pic>
    </p:spTree>
    <p:extLst>
      <p:ext uri="{BB962C8B-B14F-4D97-AF65-F5344CB8AC3E}">
        <p14:creationId xmlns:p14="http://schemas.microsoft.com/office/powerpoint/2010/main" val="5614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14F9-657C-458D-AA4E-51693739D558}"/>
              </a:ext>
            </a:extLst>
          </p:cNvPr>
          <p:cNvSpPr>
            <a:spLocks noGrp="1"/>
          </p:cNvSpPr>
          <p:nvPr>
            <p:ph type="title"/>
          </p:nvPr>
        </p:nvSpPr>
        <p:spPr>
          <a:xfrm>
            <a:off x="834593" y="324974"/>
            <a:ext cx="10515600" cy="781765"/>
          </a:xfrm>
        </p:spPr>
        <p:txBody>
          <a:bodyPr>
            <a:normAutofit/>
          </a:bodyPr>
          <a:lstStyle/>
          <a:p>
            <a:pPr algn="ctr"/>
            <a:r>
              <a:rPr lang="en-US" sz="4000" dirty="0"/>
              <a:t>Black Soldiers in the Civil War</a:t>
            </a:r>
          </a:p>
        </p:txBody>
      </p:sp>
      <p:sp>
        <p:nvSpPr>
          <p:cNvPr id="4" name="Content Placeholder 4">
            <a:extLst>
              <a:ext uri="{FF2B5EF4-FFF2-40B4-BE49-F238E27FC236}">
                <a16:creationId xmlns:a16="http://schemas.microsoft.com/office/drawing/2014/main" id="{1BAD51EA-4409-4FA1-A5DC-6B13FD9F82A6}"/>
              </a:ext>
            </a:extLst>
          </p:cNvPr>
          <p:cNvSpPr txBox="1">
            <a:spLocks/>
          </p:cNvSpPr>
          <p:nvPr/>
        </p:nvSpPr>
        <p:spPr>
          <a:xfrm>
            <a:off x="7078136" y="1946564"/>
            <a:ext cx="2807208" cy="17525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200" dirty="0">
              <a:solidFill>
                <a:srgbClr val="225790"/>
              </a:solidFill>
              <a:latin typeface="+mj-lt"/>
            </a:endParaRPr>
          </a:p>
        </p:txBody>
      </p:sp>
      <p:pic>
        <p:nvPicPr>
          <p:cNvPr id="6" name="Picture 5">
            <a:hlinkClick r:id="rId3"/>
            <a:extLst>
              <a:ext uri="{FF2B5EF4-FFF2-40B4-BE49-F238E27FC236}">
                <a16:creationId xmlns:a16="http://schemas.microsoft.com/office/drawing/2014/main" id="{A141CABE-E741-466D-9180-32D68096D085}"/>
              </a:ext>
            </a:extLst>
          </p:cNvPr>
          <p:cNvPicPr>
            <a:picLocks noChangeAspect="1"/>
          </p:cNvPicPr>
          <p:nvPr/>
        </p:nvPicPr>
        <p:blipFill>
          <a:blip r:embed="rId4"/>
          <a:stretch>
            <a:fillRect/>
          </a:stretch>
        </p:blipFill>
        <p:spPr>
          <a:xfrm>
            <a:off x="2242522" y="1374995"/>
            <a:ext cx="5261407" cy="4268689"/>
          </a:xfrm>
          <a:prstGeom prst="rect">
            <a:avLst/>
          </a:prstGeom>
        </p:spPr>
      </p:pic>
      <p:sp>
        <p:nvSpPr>
          <p:cNvPr id="5" name="Content Placeholder 4">
            <a:extLst>
              <a:ext uri="{FF2B5EF4-FFF2-40B4-BE49-F238E27FC236}">
                <a16:creationId xmlns:a16="http://schemas.microsoft.com/office/drawing/2014/main" id="{639082D2-2FEA-474E-858F-E80C35C05C6E}"/>
              </a:ext>
            </a:extLst>
          </p:cNvPr>
          <p:cNvSpPr txBox="1">
            <a:spLocks/>
          </p:cNvSpPr>
          <p:nvPr/>
        </p:nvSpPr>
        <p:spPr>
          <a:xfrm>
            <a:off x="8604725" y="4605219"/>
            <a:ext cx="3516099" cy="105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In4: Black Soldiers</a:t>
            </a:r>
            <a:r>
              <a:rPr lang="en-US" sz="2000" dirty="0">
                <a:solidFill>
                  <a:srgbClr val="225790"/>
                </a:solidFill>
                <a:latin typeface="+mj-lt"/>
              </a:rPr>
              <a:t> video.</a:t>
            </a:r>
          </a:p>
        </p:txBody>
      </p:sp>
      <p:pic>
        <p:nvPicPr>
          <p:cNvPr id="7" name="Picture 6">
            <a:extLst>
              <a:ext uri="{FF2B5EF4-FFF2-40B4-BE49-F238E27FC236}">
                <a16:creationId xmlns:a16="http://schemas.microsoft.com/office/drawing/2014/main" id="{A552BCF9-06AF-4E24-AD59-AADB74221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4333" y="4336936"/>
            <a:ext cx="850392" cy="668975"/>
          </a:xfrm>
          <a:prstGeom prst="rect">
            <a:avLst/>
          </a:prstGeom>
        </p:spPr>
      </p:pic>
    </p:spTree>
    <p:extLst>
      <p:ext uri="{BB962C8B-B14F-4D97-AF65-F5344CB8AC3E}">
        <p14:creationId xmlns:p14="http://schemas.microsoft.com/office/powerpoint/2010/main" val="3704874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5D8D-C292-44A6-83CC-574DA50F81D0}"/>
              </a:ext>
            </a:extLst>
          </p:cNvPr>
          <p:cNvSpPr>
            <a:spLocks noGrp="1"/>
          </p:cNvSpPr>
          <p:nvPr>
            <p:ph type="title"/>
          </p:nvPr>
        </p:nvSpPr>
        <p:spPr/>
        <p:txBody>
          <a:bodyPr>
            <a:normAutofit/>
          </a:bodyPr>
          <a:lstStyle/>
          <a:p>
            <a:pPr algn="ctr"/>
            <a:r>
              <a:rPr lang="en-US" sz="4000" dirty="0"/>
              <a:t>Quiz #1</a:t>
            </a:r>
          </a:p>
        </p:txBody>
      </p:sp>
      <p:pic>
        <p:nvPicPr>
          <p:cNvPr id="3" name="Picture 2">
            <a:hlinkClick r:id="rId3"/>
            <a:extLst>
              <a:ext uri="{FF2B5EF4-FFF2-40B4-BE49-F238E27FC236}">
                <a16:creationId xmlns:a16="http://schemas.microsoft.com/office/drawing/2014/main" id="{F237EB34-3AC3-4446-BE74-B3B4B9737C45}"/>
              </a:ext>
            </a:extLst>
          </p:cNvPr>
          <p:cNvPicPr>
            <a:picLocks noChangeAspect="1"/>
          </p:cNvPicPr>
          <p:nvPr/>
        </p:nvPicPr>
        <p:blipFill>
          <a:blip r:embed="rId4"/>
          <a:stretch>
            <a:fillRect/>
          </a:stretch>
        </p:blipFill>
        <p:spPr>
          <a:xfrm>
            <a:off x="2440862" y="1548647"/>
            <a:ext cx="7056507" cy="3989210"/>
          </a:xfrm>
          <a:prstGeom prst="rect">
            <a:avLst/>
          </a:prstGeom>
        </p:spPr>
      </p:pic>
    </p:spTree>
    <p:extLst>
      <p:ext uri="{BB962C8B-B14F-4D97-AF65-F5344CB8AC3E}">
        <p14:creationId xmlns:p14="http://schemas.microsoft.com/office/powerpoint/2010/main" val="46802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21322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76808"/>
            <a:ext cx="10515600" cy="689357"/>
          </a:xfrm>
        </p:spPr>
        <p:txBody>
          <a:bodyPr>
            <a:normAutofit/>
          </a:bodyPr>
          <a:lstStyle/>
          <a:p>
            <a:pPr algn="ctr"/>
            <a:r>
              <a:rPr lang="en-US" sz="4000" dirty="0">
                <a:latin typeface="Georgia" pitchFamily="18" charset="0"/>
              </a:rPr>
              <a:t>The War So Far</a:t>
            </a:r>
            <a:endParaRPr lang="en-US" sz="4000" dirty="0"/>
          </a:p>
        </p:txBody>
      </p:sp>
      <p:pic>
        <p:nvPicPr>
          <p:cNvPr id="3" name="Content Placeholder 3" descr="lincoln-mcclellan.jpg">
            <a:extLst>
              <a:ext uri="{FF2B5EF4-FFF2-40B4-BE49-F238E27FC236}">
                <a16:creationId xmlns:a16="http://schemas.microsoft.com/office/drawing/2014/main" id="{7CCC6C98-E220-4F3C-B607-4DC27188F9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889" t="6977" r="4996" b="16280"/>
          <a:stretch/>
        </p:blipFill>
        <p:spPr>
          <a:xfrm>
            <a:off x="582272" y="1525348"/>
            <a:ext cx="7153116" cy="3807304"/>
          </a:xfrm>
        </p:spPr>
      </p:pic>
      <p:pic>
        <p:nvPicPr>
          <p:cNvPr id="4" name="Content Placeholder 3">
            <a:extLst>
              <a:ext uri="{FF2B5EF4-FFF2-40B4-BE49-F238E27FC236}">
                <a16:creationId xmlns:a16="http://schemas.microsoft.com/office/drawing/2014/main" id="{B7F3644E-7270-46B0-8FC9-BD3EF4F6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19483" y="3967024"/>
            <a:ext cx="876300" cy="6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D5B02-2E04-495D-806C-759A9E5BE05A}"/>
              </a:ext>
            </a:extLst>
          </p:cNvPr>
          <p:cNvSpPr/>
          <p:nvPr/>
        </p:nvSpPr>
        <p:spPr>
          <a:xfrm>
            <a:off x="8027668" y="4132323"/>
            <a:ext cx="2621066" cy="1200329"/>
          </a:xfrm>
          <a:prstGeom prst="rect">
            <a:avLst/>
          </a:prstGeom>
        </p:spPr>
        <p:txBody>
          <a:bodyPr wrap="square">
            <a:spAutoFit/>
          </a:bodyPr>
          <a:lstStyle/>
          <a:p>
            <a:pPr marL="0" indent="0">
              <a:buNone/>
            </a:pPr>
            <a:r>
              <a:rPr lang="en-US" sz="3200" dirty="0"/>
              <a:t>Activity </a:t>
            </a:r>
            <a:br>
              <a:rPr lang="en-US" sz="2000" dirty="0"/>
            </a:br>
            <a:r>
              <a:rPr lang="en-US" sz="2000" dirty="0">
                <a:solidFill>
                  <a:schemeClr val="accent1"/>
                </a:solidFill>
              </a:rPr>
              <a:t>Read through the Timeline.</a:t>
            </a:r>
          </a:p>
        </p:txBody>
      </p:sp>
    </p:spTree>
    <p:extLst>
      <p:ext uri="{BB962C8B-B14F-4D97-AF65-F5344CB8AC3E}">
        <p14:creationId xmlns:p14="http://schemas.microsoft.com/office/powerpoint/2010/main" val="214010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9971495" y="2116169"/>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669896" y="2351781"/>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4"/>
              </a:rPr>
              <a:t>Watch </a:t>
            </a:r>
            <a:r>
              <a:rPr lang="en-US" i="1" dirty="0">
                <a:solidFill>
                  <a:srgbClr val="225790"/>
                </a:solidFill>
                <a:hlinkClick r:id="rId4"/>
              </a:rPr>
              <a:t>1862 In4 </a:t>
            </a:r>
            <a:r>
              <a:rPr lang="en-US" dirty="0">
                <a:solidFill>
                  <a:srgbClr val="225790"/>
                </a:solidFill>
                <a:hlinkClick r:id="rId4"/>
              </a:rPr>
              <a:t>Video until 3 min 34 seconds.</a:t>
            </a:r>
            <a:endParaRPr lang="en-US" dirty="0">
              <a:solidFill>
                <a:srgbClr val="225790"/>
              </a:solidFill>
            </a:endParaRPr>
          </a:p>
        </p:txBody>
      </p:sp>
      <p:sp>
        <p:nvSpPr>
          <p:cNvPr id="6" name="TextBox 5">
            <a:extLst>
              <a:ext uri="{FF2B5EF4-FFF2-40B4-BE49-F238E27FC236}">
                <a16:creationId xmlns:a16="http://schemas.microsoft.com/office/drawing/2014/main" id="{0B936B3B-F4CC-4B4D-8279-5A46136296ED}"/>
              </a:ext>
            </a:extLst>
          </p:cNvPr>
          <p:cNvSpPr txBox="1"/>
          <p:nvPr/>
        </p:nvSpPr>
        <p:spPr>
          <a:xfrm>
            <a:off x="8669896" y="3497152"/>
            <a:ext cx="306133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did the Union feel as the summer of 1862 came to an end? </a:t>
            </a:r>
          </a:p>
          <a:p>
            <a:pPr marL="285750" indent="-285750">
              <a:buFont typeface="Arial" panose="020B0604020202020204" pitchFamily="34" charset="0"/>
              <a:buChar char="•"/>
            </a:pPr>
            <a:r>
              <a:rPr lang="en-US" sz="2000" dirty="0"/>
              <a:t>Why might public approval of a war be so important?</a:t>
            </a:r>
          </a:p>
        </p:txBody>
      </p:sp>
    </p:spTree>
    <p:extLst>
      <p:ext uri="{BB962C8B-B14F-4D97-AF65-F5344CB8AC3E}">
        <p14:creationId xmlns:p14="http://schemas.microsoft.com/office/powerpoint/2010/main" val="1600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306157-51FE-45DB-A1F2-4A8D1E880F72}"/>
              </a:ext>
            </a:extLst>
          </p:cNvPr>
          <p:cNvSpPr txBox="1">
            <a:spLocks/>
          </p:cNvSpPr>
          <p:nvPr/>
        </p:nvSpPr>
        <p:spPr>
          <a:xfrm>
            <a:off x="535172" y="573887"/>
            <a:ext cx="11121656" cy="1265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 the war began and states seceded, President Abraham Lincoln called for volunteers to stop the secession and </a:t>
            </a:r>
            <a:r>
              <a:rPr lang="en-US" u="sng" dirty="0"/>
              <a:t>save the Union</a:t>
            </a:r>
            <a:r>
              <a:rPr lang="en-US" dirty="0"/>
              <a:t>. </a:t>
            </a:r>
          </a:p>
        </p:txBody>
      </p:sp>
      <p:pic>
        <p:nvPicPr>
          <p:cNvPr id="3" name="Picture 2">
            <a:extLst>
              <a:ext uri="{FF2B5EF4-FFF2-40B4-BE49-F238E27FC236}">
                <a16:creationId xmlns:a16="http://schemas.microsoft.com/office/drawing/2014/main" id="{52B32B0F-D240-42F6-B515-9D912F23D91F}"/>
              </a:ext>
            </a:extLst>
          </p:cNvPr>
          <p:cNvPicPr>
            <a:picLocks noChangeAspect="1"/>
          </p:cNvPicPr>
          <p:nvPr/>
        </p:nvPicPr>
        <p:blipFill rotWithShape="1">
          <a:blip r:embed="rId3">
            <a:extLst>
              <a:ext uri="{28A0092B-C50C-407E-A947-70E740481C1C}">
                <a14:useLocalDpi xmlns:a14="http://schemas.microsoft.com/office/drawing/2010/main" val="0"/>
              </a:ext>
            </a:extLst>
          </a:blip>
          <a:srcRect l="24327" t="25558" r="16122" b="12921"/>
          <a:stretch/>
        </p:blipFill>
        <p:spPr>
          <a:xfrm>
            <a:off x="1562986" y="1652467"/>
            <a:ext cx="4054873" cy="4402282"/>
          </a:xfrm>
          <a:prstGeom prst="rect">
            <a:avLst/>
          </a:prstGeom>
        </p:spPr>
      </p:pic>
      <p:sp>
        <p:nvSpPr>
          <p:cNvPr id="4" name="TextBox 3">
            <a:extLst>
              <a:ext uri="{FF2B5EF4-FFF2-40B4-BE49-F238E27FC236}">
                <a16:creationId xmlns:a16="http://schemas.microsoft.com/office/drawing/2014/main" id="{3A004120-C5AC-4E6C-BC62-AB2EC58C0A18}"/>
              </a:ext>
            </a:extLst>
          </p:cNvPr>
          <p:cNvSpPr txBox="1"/>
          <p:nvPr/>
        </p:nvSpPr>
        <p:spPr>
          <a:xfrm>
            <a:off x="6312886" y="2784660"/>
            <a:ext cx="5100138"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At this point, it is clear that something major needed to be done to change the course of the war.</a:t>
            </a:r>
          </a:p>
        </p:txBody>
      </p:sp>
    </p:spTree>
    <p:extLst>
      <p:ext uri="{BB962C8B-B14F-4D97-AF65-F5344CB8AC3E}">
        <p14:creationId xmlns:p14="http://schemas.microsoft.com/office/powerpoint/2010/main" val="60910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301331"/>
            <a:ext cx="10515600" cy="878883"/>
          </a:xfrm>
        </p:spPr>
        <p:txBody>
          <a:bodyPr>
            <a:normAutofit/>
          </a:bodyPr>
          <a:lstStyle/>
          <a:p>
            <a:pPr algn="ctr"/>
            <a:r>
              <a:rPr lang="en-US" sz="4000" dirty="0"/>
              <a:t>Union Victory</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1547091" y="1421819"/>
            <a:ext cx="4548909" cy="4014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 </a:t>
            </a:r>
            <a:r>
              <a:rPr lang="en-US" dirty="0">
                <a:solidFill>
                  <a:schemeClr val="tx2"/>
                </a:solidFill>
              </a:rPr>
              <a:t>July 22, 1862 </a:t>
            </a:r>
            <a:r>
              <a:rPr lang="en-US" dirty="0"/>
              <a:t>Lincoln presents the Preliminary Emancipation Proclamation to his cabinet.</a:t>
            </a:r>
          </a:p>
          <a:p>
            <a:pPr marL="0" indent="0">
              <a:buNone/>
            </a:pPr>
            <a:r>
              <a:rPr lang="en-US" dirty="0"/>
              <a:t>Secretary of State William Seward suggests that a </a:t>
            </a:r>
            <a:r>
              <a:rPr lang="en-US" dirty="0">
                <a:solidFill>
                  <a:schemeClr val="accent1"/>
                </a:solidFill>
              </a:rPr>
              <a:t>Union victory </a:t>
            </a:r>
            <a:r>
              <a:rPr lang="en-US" dirty="0"/>
              <a:t>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6527802" y="1421819"/>
            <a:ext cx="4825998" cy="4154984"/>
          </a:xfrm>
          <a:prstGeom prst="rect">
            <a:avLst/>
          </a:prstGeom>
          <a:noFill/>
        </p:spPr>
        <p:txBody>
          <a:bodyPr wrap="square" rtlCol="0">
            <a:spAutoFit/>
          </a:bodyPr>
          <a:lstStyle/>
          <a:p>
            <a:r>
              <a:rPr lang="en-US" sz="2400" dirty="0">
                <a:solidFill>
                  <a:schemeClr val="accent1"/>
                </a:solidFill>
              </a:rPr>
              <a:t>“It may be viewed as the last measure of an exhausted government, a cry for help</a:t>
            </a:r>
            <a:r>
              <a:rPr lang="mr-IN" sz="2400" dirty="0">
                <a:solidFill>
                  <a:schemeClr val="accent1"/>
                </a:solidFill>
              </a:rPr>
              <a:t>…</a:t>
            </a:r>
            <a:r>
              <a:rPr lang="en-US" sz="2400" dirty="0">
                <a:solidFill>
                  <a:schemeClr val="accent1"/>
                </a:solidFill>
              </a:rPr>
              <a:t>. Postpone its issue, until you can give it to the country supported by military success, instead of issuing it, as would be the case now, upon the greatest disasters of the war!”</a:t>
            </a:r>
          </a:p>
          <a:p>
            <a:endParaRPr lang="en-US" sz="2400" dirty="0">
              <a:solidFill>
                <a:schemeClr val="accent1"/>
              </a:solidFill>
            </a:endParaRPr>
          </a:p>
          <a:p>
            <a:r>
              <a:rPr lang="mr-IN" sz="2400" dirty="0"/>
              <a:t>–</a:t>
            </a:r>
            <a:r>
              <a:rPr lang="en-US" sz="2400" dirty="0"/>
              <a:t> Secretary of State, William Seward. </a:t>
            </a:r>
          </a:p>
        </p:txBody>
      </p:sp>
    </p:spTree>
    <p:extLst>
      <p:ext uri="{BB962C8B-B14F-4D97-AF65-F5344CB8AC3E}">
        <p14:creationId xmlns:p14="http://schemas.microsoft.com/office/powerpoint/2010/main" val="384265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ADFB7-6A92-409C-B691-1CA55B03EEED}"/>
              </a:ext>
            </a:extLst>
          </p:cNvPr>
          <p:cNvPicPr>
            <a:picLocks noChangeAspect="1"/>
          </p:cNvPicPr>
          <p:nvPr/>
        </p:nvPicPr>
        <p:blipFill rotWithShape="1">
          <a:blip r:embed="rId3"/>
          <a:srcRect l="2932" t="4867" r="3258" b="5094"/>
          <a:stretch/>
        </p:blipFill>
        <p:spPr>
          <a:xfrm>
            <a:off x="361508" y="329230"/>
            <a:ext cx="8042644" cy="6199539"/>
          </a:xfrm>
          <a:prstGeom prst="rect">
            <a:avLst/>
          </a:prstGeom>
        </p:spPr>
      </p:pic>
      <p:sp>
        <p:nvSpPr>
          <p:cNvPr id="4" name="TextBox 3">
            <a:extLst>
              <a:ext uri="{FF2B5EF4-FFF2-40B4-BE49-F238E27FC236}">
                <a16:creationId xmlns:a16="http://schemas.microsoft.com/office/drawing/2014/main" id="{ACA6A45E-D39E-44E1-9F35-9BCFF2FF3629}"/>
              </a:ext>
            </a:extLst>
          </p:cNvPr>
          <p:cNvSpPr txBox="1"/>
          <p:nvPr/>
        </p:nvSpPr>
        <p:spPr>
          <a:xfrm>
            <a:off x="8606169" y="4897553"/>
            <a:ext cx="3323561" cy="1631216"/>
          </a:xfrm>
          <a:prstGeom prst="rect">
            <a:avLst/>
          </a:prstGeom>
          <a:noFill/>
        </p:spPr>
        <p:txBody>
          <a:bodyPr wrap="square" rtlCol="0">
            <a:spAutoFit/>
          </a:bodyPr>
          <a:lstStyle/>
          <a:p>
            <a:r>
              <a:rPr lang="en-US" sz="2000" dirty="0">
                <a:latin typeface="Georgia" charset="0"/>
                <a:ea typeface="Georgia" charset="0"/>
                <a:cs typeface="Georgia" charset="0"/>
              </a:rPr>
              <a:t>The first reading of the Emancipation Proclamation before the cabinet. Painted by F.B. Carpenter </a:t>
            </a:r>
          </a:p>
        </p:txBody>
      </p:sp>
    </p:spTree>
    <p:extLst>
      <p:ext uri="{BB962C8B-B14F-4D97-AF65-F5344CB8AC3E}">
        <p14:creationId xmlns:p14="http://schemas.microsoft.com/office/powerpoint/2010/main" val="244159156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FF4251-AFA6-4687-8392-254C2A656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9BF33-01A3-478E-8923-31B2524A27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ADB9CF-D29D-42C4-97D4-7E26839B9E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1037</Words>
  <Application>Microsoft Office PowerPoint</Application>
  <PresentationFormat>Widescreen</PresentationFormat>
  <Paragraphs>102</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Devanagari</vt:lpstr>
      <vt:lpstr>Arial</vt:lpstr>
      <vt:lpstr>Calibri</vt:lpstr>
      <vt:lpstr>Georgia</vt:lpstr>
      <vt:lpstr>Google Sans</vt:lpstr>
      <vt:lpstr>Office Theme</vt:lpstr>
      <vt:lpstr>1862: Antietam and Emancipation</vt:lpstr>
      <vt:lpstr>Antietam &amp; Emancipation </vt:lpstr>
      <vt:lpstr>PowerPoint Presentation</vt:lpstr>
      <vt:lpstr>The War So Far</vt:lpstr>
      <vt:lpstr>The War So Far</vt:lpstr>
      <vt:lpstr>Pressure Builds</vt:lpstr>
      <vt:lpstr>PowerPoint Presentation</vt:lpstr>
      <vt:lpstr>Union Victory</vt:lpstr>
      <vt:lpstr>PowerPoint Presentation</vt:lpstr>
      <vt:lpstr>Antietam September 17, 1862</vt:lpstr>
      <vt:lpstr>The Battle of Antietam</vt:lpstr>
      <vt:lpstr>The Battle of Antietam</vt:lpstr>
      <vt:lpstr>Emancipation</vt:lpstr>
      <vt:lpstr>The Emancipation Proclamation</vt:lpstr>
      <vt:lpstr>Emancipation</vt:lpstr>
      <vt:lpstr>Let’s look again at the issues Lincoln was facing before the Emancipation Proclamation…</vt:lpstr>
      <vt:lpstr>Drafting the Proclamation</vt:lpstr>
      <vt:lpstr>PowerPoint Presentation</vt:lpstr>
      <vt:lpstr>PowerPoint Presentation</vt:lpstr>
      <vt:lpstr>PowerPoint Presentation</vt:lpstr>
      <vt:lpstr>PowerPoint Presentation</vt:lpstr>
      <vt:lpstr>Reactions to the Proclamation</vt:lpstr>
      <vt:lpstr>United States Colored Troops</vt:lpstr>
      <vt:lpstr>Black Soldiers in the Civil War</vt:lpstr>
      <vt:lpstr>Quiz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Antietam and Emancipation</dc:title>
  <dc:creator>Matthew Shea</dc:creator>
  <cp:lastModifiedBy>Sarah Canfield</cp:lastModifiedBy>
  <cp:revision>16</cp:revision>
  <dcterms:created xsi:type="dcterms:W3CDTF">2019-09-17T14:05:50Z</dcterms:created>
  <dcterms:modified xsi:type="dcterms:W3CDTF">2024-04-08T20:21:29Z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11839600</vt:r8>
  </property>
</Properties>
</file>